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9" r:id="rId5"/>
    <p:sldId id="274" r:id="rId6"/>
    <p:sldId id="279" r:id="rId7"/>
    <p:sldId id="286" r:id="rId8"/>
    <p:sldId id="288" r:id="rId9"/>
    <p:sldId id="282" r:id="rId10"/>
    <p:sldId id="283" r:id="rId11"/>
    <p:sldId id="278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FE"/>
    <a:srgbClr val="059935"/>
    <a:srgbClr val="02C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95250" autoAdjust="0"/>
  </p:normalViewPr>
  <p:slideViewPr>
    <p:cSldViewPr snapToGrid="0">
      <p:cViewPr varScale="1">
        <p:scale>
          <a:sx n="78" d="100"/>
          <a:sy n="78" d="100"/>
        </p:scale>
        <p:origin x="120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371558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b="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80343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158240" y="4696485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15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28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37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6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85900"/>
            <a:ext cx="10058400" cy="4552949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1"/>
            <a:ext cx="10058400" cy="381607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85441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158240" y="4807022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9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8439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495425"/>
            <a:ext cx="4937760" cy="462914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495426"/>
            <a:ext cx="4937760" cy="462914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75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758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9362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29909"/>
            <a:ext cx="4937760" cy="379941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9362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29908"/>
            <a:ext cx="4937760" cy="379941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49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63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500570-DB38-43B2-BD7A-AFE4AA58C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637" y="535235"/>
            <a:ext cx="10877550" cy="551815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3666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05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75A3B2-8AFC-4473-B026-108336E29F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46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59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65927"/>
            <a:ext cx="10058400" cy="457292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27110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34D41E-CBA6-40A7-9FB0-FDE9A9B3E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514A-8F80-40B0-8AC3-79D67BD982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81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E056580-B0EF-44C4-A238-7D1DF034B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7" b="4536"/>
          <a:stretch/>
        </p:blipFill>
        <p:spPr>
          <a:xfrm>
            <a:off x="230467" y="4791456"/>
            <a:ext cx="11568678" cy="1527048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5448164D-7B3D-437A-80E8-25BF724D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021" y="380849"/>
            <a:ext cx="8885957" cy="3958741"/>
          </a:xfrm>
        </p:spPr>
        <p:txBody>
          <a:bodyPr anchor="ctr">
            <a:normAutofit fontScale="90000"/>
          </a:bodyPr>
          <a:lstStyle/>
          <a:p>
            <a:br>
              <a:rPr lang="pl-PL" sz="5400" b="1" dirty="0"/>
            </a:br>
            <a:r>
              <a:rPr lang="en-GB" sz="5400" b="1" dirty="0"/>
              <a:t>Health-promoting places. </a:t>
            </a:r>
            <a:br>
              <a:rPr lang="pl-PL" sz="5400" b="1" dirty="0"/>
            </a:br>
            <a:r>
              <a:rPr lang="en-GB" sz="5400" b="1" dirty="0"/>
              <a:t>Rain gardens and sustainable water management.  </a:t>
            </a:r>
            <a:br>
              <a:rPr lang="pl-PL" sz="5400" b="1" dirty="0"/>
            </a:br>
            <a:br>
              <a:rPr lang="en-US" sz="5400" b="1" dirty="0">
                <a:latin typeface="Times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/>
              <a:t>dr inż. arch. Monika Trojanowska</a:t>
            </a:r>
            <a:br>
              <a:rPr lang="pl-PL" sz="2800" dirty="0"/>
            </a:br>
            <a:r>
              <a:rPr lang="en-US" sz="2800" dirty="0"/>
              <a:t>Faculty of Civil and Enviro</a:t>
            </a:r>
            <a:r>
              <a:rPr lang="pl-PL" sz="2800" dirty="0"/>
              <a:t>n</a:t>
            </a:r>
            <a:r>
              <a:rPr lang="en-US" sz="2800" dirty="0"/>
              <a:t>mental Engineering and Architecture</a:t>
            </a:r>
            <a:br>
              <a:rPr lang="pl-PL" sz="2800" dirty="0"/>
            </a:br>
            <a:r>
              <a:rPr lang="en-US" sz="2800" dirty="0"/>
              <a:t>UTP University of Science and Technology</a:t>
            </a:r>
            <a:r>
              <a:rPr lang="pl-PL" sz="2800" dirty="0"/>
              <a:t> in Bydgoszcz, Poland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46971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1D84D-5E06-4E54-9DD3-A69B4AB4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 anchor="b">
            <a:normAutofit/>
          </a:bodyPr>
          <a:lstStyle/>
          <a:p>
            <a:br>
              <a:rPr lang="pl-PL" sz="3400"/>
            </a:br>
            <a:r>
              <a:rPr lang="fr-FR" sz="3400"/>
              <a:t>Therapeutic landscapes and health-promoting places</a:t>
            </a:r>
            <a:endParaRPr lang="pl-PL" sz="3400"/>
          </a:p>
        </p:txBody>
      </p:sp>
      <p:pic>
        <p:nvPicPr>
          <p:cNvPr id="12" name="Symbol zastępczy zawartości 5" descr="Obraz zawierający trawa, góra, zewnętrzne, przyroda&#10;&#10;Opis wygenerowany automatycznie">
            <a:extLst>
              <a:ext uri="{FF2B5EF4-FFF2-40B4-BE49-F238E27FC236}">
                <a16:creationId xmlns:a16="http://schemas.microsoft.com/office/drawing/2014/main" id="{B0984CE0-5619-404F-859C-922579590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1088" y="2127250"/>
            <a:ext cx="4953000" cy="3268663"/>
          </a:xfrm>
          <a:prstGeom prst="rect">
            <a:avLst/>
          </a:prstGeom>
        </p:spPr>
      </p:pic>
      <p:pic>
        <p:nvPicPr>
          <p:cNvPr id="13" name="Symbol zastępczy zawartości 7" descr="Obraz zawierający góra, przyroda, woda, zewnętrzne&#10;&#10;Opis wygenerowany automatycznie">
            <a:extLst>
              <a:ext uri="{FF2B5EF4-FFF2-40B4-BE49-F238E27FC236}">
                <a16:creationId xmlns:a16="http://schemas.microsoft.com/office/drawing/2014/main" id="{1AD2442C-AA11-4A35-8AE0-4812EFB7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8" y="2127250"/>
            <a:ext cx="4940300" cy="32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8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1D84D-5E06-4E54-9DD3-A69B4AB4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sz="4400" dirty="0"/>
            </a:br>
            <a:br>
              <a:rPr lang="pl-PL" sz="4400" dirty="0"/>
            </a:br>
            <a:br>
              <a:rPr lang="pl-PL" sz="4400" dirty="0"/>
            </a:br>
            <a:br>
              <a:rPr lang="en-US" sz="4400" dirty="0"/>
            </a:br>
            <a:r>
              <a:rPr lang="en-GB" sz="4400" dirty="0"/>
              <a:t>Qualities of health-promoting places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33226-E49D-40A5-B0E9-84448476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pl-PL" sz="3200" dirty="0"/>
          </a:p>
          <a:p>
            <a:pPr>
              <a:buFont typeface="Wingdings" panose="05000000000000000000" pitchFamily="2" charset="2"/>
              <a:buChar char="ü"/>
            </a:pPr>
            <a:endParaRPr lang="pl-P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cs typeface="Times" panose="02020603050405020304" pitchFamily="18" charset="0"/>
              </a:rPr>
              <a:t>presence of greenery</a:t>
            </a:r>
            <a:endParaRPr lang="pl-PL" sz="3200" dirty="0"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sz="3200" dirty="0"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pl-PL" sz="3200" dirty="0"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cs typeface="Times" panose="02020603050405020304" pitchFamily="18" charset="0"/>
              </a:rPr>
              <a:t>presence of water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64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1D84D-5E06-4E54-9DD3-A69B4AB4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sz="4400" dirty="0"/>
            </a:br>
            <a:br>
              <a:rPr lang="pl-PL" sz="4400" dirty="0"/>
            </a:br>
            <a:br>
              <a:rPr lang="pl-PL" sz="4400" dirty="0"/>
            </a:br>
            <a:br>
              <a:rPr lang="en-US" sz="4400" dirty="0"/>
            </a:br>
            <a:r>
              <a:rPr lang="en-GB" sz="4400" dirty="0"/>
              <a:t>Presence of water in the sustainable urban drainage systems.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33226-E49D-40A5-B0E9-84448476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4000" dirty="0">
                <a:latin typeface="Times" panose="02020603050405020304" pitchFamily="18" charset="0"/>
                <a:cs typeface="Times" panose="02020603050405020304" pitchFamily="18" charset="0"/>
              </a:rPr>
              <a:t>IWA -</a:t>
            </a:r>
            <a:r>
              <a:rPr lang="pl-PL" sz="4000" dirty="0"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fr-FR" sz="4000" dirty="0">
                <a:latin typeface="Times" panose="02020603050405020304" pitchFamily="18" charset="0"/>
                <a:cs typeface="Times" panose="02020603050405020304" pitchFamily="18" charset="0"/>
              </a:rPr>
              <a:t> </a:t>
            </a:r>
            <a:r>
              <a:rPr lang="fr-FR" sz="3200" dirty="0">
                <a:latin typeface="Times" panose="02020603050405020304" pitchFamily="18" charset="0"/>
                <a:cs typeface="Times" panose="02020603050405020304" pitchFamily="18" charset="0"/>
              </a:rPr>
              <a:t>International Water Association </a:t>
            </a:r>
            <a:endParaRPr lang="pl-PL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fr-FR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pl-PL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17 Principles </a:t>
            </a:r>
            <a:r>
              <a:rPr lang="fr-FR" sz="3200" dirty="0">
                <a:latin typeface="Times" panose="02020603050405020304" pitchFamily="18" charset="0"/>
                <a:cs typeface="Times" panose="02020603050405020304" pitchFamily="18" charset="0"/>
              </a:rPr>
              <a:t>for water-</a:t>
            </a:r>
            <a:r>
              <a:rPr lang="fr-FR" sz="3200" dirty="0" err="1">
                <a:latin typeface="Times" panose="02020603050405020304" pitchFamily="18" charset="0"/>
                <a:cs typeface="Times" panose="02020603050405020304" pitchFamily="18" charset="0"/>
              </a:rPr>
              <a:t>wise</a:t>
            </a:r>
            <a:r>
              <a:rPr lang="fr-FR" sz="3200" dirty="0">
                <a:latin typeface="Times" panose="02020603050405020304" pitchFamily="18" charset="0"/>
                <a:cs typeface="Times" panose="02020603050405020304" pitchFamily="18" charset="0"/>
              </a:rPr>
              <a:t> cities</a:t>
            </a:r>
            <a:r>
              <a:rPr lang="pl-PL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grouped into four categories:</a:t>
            </a:r>
            <a:endParaRPr lang="pl-PL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Regenerative Water Services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Water Sensitive Urban Design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Basin Connected Cities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Water-Wise Communities </a:t>
            </a:r>
            <a:endParaRPr lang="pl-PL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pl-PL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Source: 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https://iwa-network.org/projects/water-wise-cities</a:t>
            </a:r>
            <a:r>
              <a:rPr lang="pl-PL" sz="1600" dirty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BF245761-18AA-454C-97B1-30D5F0A7C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485900"/>
            <a:ext cx="1266767" cy="5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2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1D84D-5E06-4E54-9DD3-A69B4AB4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sz="4400" dirty="0"/>
            </a:br>
            <a:br>
              <a:rPr lang="pl-PL" sz="4400" dirty="0"/>
            </a:br>
            <a:br>
              <a:rPr lang="pl-PL" sz="4400" dirty="0"/>
            </a:br>
            <a:br>
              <a:rPr lang="en-US" sz="4400" dirty="0"/>
            </a:br>
            <a:r>
              <a:rPr lang="en-GB" sz="4400" dirty="0"/>
              <a:t>Presence of water in the sustainable urban drainage systems.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33226-E49D-40A5-B0E9-84448476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l-PL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err="1">
                <a:latin typeface="Times" panose="02020603050405020304" pitchFamily="18" charset="0"/>
                <a:cs typeface="Times" panose="02020603050405020304" pitchFamily="18" charset="0"/>
              </a:rPr>
              <a:t>Level</a:t>
            </a:r>
            <a:r>
              <a:rPr 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regenerative</a:t>
            </a:r>
            <a:r>
              <a:rPr lang="fr-FR" sz="2400" i="1" dirty="0">
                <a:latin typeface="Times" panose="02020603050405020304" pitchFamily="18" charset="0"/>
                <a:cs typeface="Times" panose="02020603050405020304" pitchFamily="18" charset="0"/>
              </a:rPr>
              <a:t> water </a:t>
            </a:r>
            <a:r>
              <a:rPr lang="fr-FR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systems</a:t>
            </a:r>
            <a:r>
              <a:rPr 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sz="2400" dirty="0" err="1">
                <a:latin typeface="Times" panose="02020603050405020304" pitchFamily="18" charset="0"/>
                <a:cs typeface="Times" panose="02020603050405020304" pitchFamily="18" charset="0"/>
              </a:rPr>
              <a:t>include</a:t>
            </a:r>
            <a:r>
              <a:rPr 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sz="2400" dirty="0" err="1">
                <a:latin typeface="Times" panose="02020603050405020304" pitchFamily="18" charset="0"/>
                <a:cs typeface="Times" panose="02020603050405020304" pitchFamily="18" charset="0"/>
              </a:rPr>
              <a:t>principle</a:t>
            </a:r>
            <a:r>
              <a:rPr 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endParaRPr lang="pl-PL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replenish</a:t>
            </a: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waterbodies</a:t>
            </a: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their</a:t>
            </a: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ecosystems</a:t>
            </a:r>
            <a:r>
              <a:rPr lang="fr-FR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lvl="1" indent="0">
              <a:buNone/>
            </a:pP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err="1">
                <a:latin typeface="Times" panose="02020603050405020304" pitchFamily="18" charset="0"/>
                <a:cs typeface="Times" panose="02020603050405020304" pitchFamily="18" charset="0"/>
              </a:rPr>
              <a:t>Level</a:t>
            </a:r>
            <a:r>
              <a:rPr 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sz="2400" i="1" dirty="0">
                <a:latin typeface="Times" panose="02020603050405020304" pitchFamily="18" charset="0"/>
                <a:cs typeface="Times" panose="02020603050405020304" pitchFamily="18" charset="0"/>
              </a:rPr>
              <a:t>water sensitive urban design</a:t>
            </a:r>
            <a:r>
              <a:rPr 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encourages to </a:t>
            </a:r>
            <a:endParaRPr lang="pl-PL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enhance</a:t>
            </a: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liveability</a:t>
            </a: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with</a:t>
            </a: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 visible water</a:t>
            </a:r>
            <a:r>
              <a:rPr lang="fr-FR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lvl="1" indent="0">
              <a:buNone/>
            </a:pP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err="1">
                <a:latin typeface="Times" panose="02020603050405020304" pitchFamily="18" charset="0"/>
                <a:cs typeface="Times" panose="02020603050405020304" pitchFamily="18" charset="0"/>
              </a:rPr>
              <a:t>Level</a:t>
            </a:r>
            <a:r>
              <a:rPr 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sz="2400" i="1" dirty="0">
                <a:latin typeface="Times" panose="02020603050405020304" pitchFamily="18" charset="0"/>
                <a:cs typeface="Times" panose="02020603050405020304" pitchFamily="18" charset="0"/>
              </a:rPr>
              <a:t>basin </a:t>
            </a:r>
            <a:r>
              <a:rPr lang="fr-FR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connected</a:t>
            </a:r>
            <a:r>
              <a:rPr lang="fr-FR" sz="2400" i="1" dirty="0">
                <a:latin typeface="Times" panose="02020603050405020304" pitchFamily="18" charset="0"/>
                <a:cs typeface="Times" panose="02020603050405020304" pitchFamily="18" charset="0"/>
              </a:rPr>
              <a:t> cities</a:t>
            </a:r>
            <a:r>
              <a:rPr 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calls for </a:t>
            </a:r>
            <a:endParaRPr lang="pl-PL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plan to </a:t>
            </a: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secure</a:t>
            </a: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 water </a:t>
            </a: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resources</a:t>
            </a: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mitigate</a:t>
            </a: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drought</a:t>
            </a:r>
            <a:r>
              <a:rPr lang="fr-FR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lvl="1" indent="0">
              <a:buNone/>
            </a:pP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 err="1">
                <a:latin typeface="Times" panose="02020603050405020304" pitchFamily="18" charset="0"/>
                <a:cs typeface="Times" panose="02020603050405020304" pitchFamily="18" charset="0"/>
              </a:rPr>
              <a:t>Level</a:t>
            </a:r>
            <a:r>
              <a:rPr 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sz="2400" i="1" dirty="0">
                <a:latin typeface="Times" panose="02020603050405020304" pitchFamily="18" charset="0"/>
                <a:cs typeface="Times" panose="02020603050405020304" pitchFamily="18" charset="0"/>
              </a:rPr>
              <a:t>water-</a:t>
            </a:r>
            <a:r>
              <a:rPr lang="fr-FR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wise</a:t>
            </a:r>
            <a:r>
              <a:rPr lang="fr-FR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communities</a:t>
            </a:r>
            <a:r>
              <a:rPr 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encourages </a:t>
            </a:r>
            <a:endParaRPr lang="pl-PL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empowering</a:t>
            </a:r>
            <a:r>
              <a:rPr lang="fr-FR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FR" i="1" dirty="0" err="1">
                <a:latin typeface="Times" panose="02020603050405020304" pitchFamily="18" charset="0"/>
                <a:cs typeface="Times" panose="02020603050405020304" pitchFamily="18" charset="0"/>
              </a:rPr>
              <a:t>citizens</a:t>
            </a:r>
            <a:r>
              <a:rPr lang="fr-FR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pl-PL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pl-PL" sz="1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Source: </a:t>
            </a: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https://iwa-network.org/projects/water-wise-cities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0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4BCE2-95BA-4754-86DE-9784156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en-US" dirty="0"/>
              <a:t>Rain garden</a:t>
            </a:r>
            <a:r>
              <a:rPr lang="pl-PL" dirty="0"/>
              <a:t>,</a:t>
            </a:r>
            <a:r>
              <a:rPr lang="en-US" dirty="0"/>
              <a:t> Gdynia</a:t>
            </a:r>
            <a:r>
              <a:rPr lang="pl-PL" dirty="0"/>
              <a:t> </a:t>
            </a:r>
            <a:r>
              <a:rPr lang="pl-PL" dirty="0" err="1"/>
              <a:t>Infobox</a:t>
            </a:r>
            <a:r>
              <a:rPr lang="pl-PL" dirty="0"/>
              <a:t>, Poland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566C2-61AA-463D-B661-E58166B75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95E05E5-4742-4057-99D4-9B7252709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8" name="Symbol zastępczy zawartości 17">
            <a:extLst>
              <a:ext uri="{FF2B5EF4-FFF2-40B4-BE49-F238E27FC236}">
                <a16:creationId xmlns:a16="http://schemas.microsoft.com/office/drawing/2014/main" id="{FD4C1721-D409-4E19-A1AB-BD95833552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ymbol zastępczy zawartości 19">
            <a:extLst>
              <a:ext uri="{FF2B5EF4-FFF2-40B4-BE49-F238E27FC236}">
                <a16:creationId xmlns:a16="http://schemas.microsoft.com/office/drawing/2014/main" id="{14E39807-A2C3-4892-B1EE-C89F482D92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Symbol zastępczy zawartości 4" descr="Obraz zawierający drzewo, zewnętrzne, niebo, podłoże&#10;&#10;Opis wygenerowany automatycznie">
            <a:extLst>
              <a:ext uri="{FF2B5EF4-FFF2-40B4-BE49-F238E27FC236}">
                <a16:creationId xmlns:a16="http://schemas.microsoft.com/office/drawing/2014/main" id="{A0683C0B-1687-4550-AE66-40990E1A51A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"/>
          <a:stretch/>
        </p:blipFill>
        <p:spPr bwMode="auto">
          <a:xfrm>
            <a:off x="1036320" y="1677985"/>
            <a:ext cx="5036390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Symbol zastępczy zawartości 13">
            <a:extLst>
              <a:ext uri="{FF2B5EF4-FFF2-40B4-BE49-F238E27FC236}">
                <a16:creationId xmlns:a16="http://schemas.microsoft.com/office/drawing/2014/main" id="{A76DD1C3-6B11-471E-8129-40A854FE582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2898" r="12689"/>
          <a:stretch/>
        </p:blipFill>
        <p:spPr bwMode="auto">
          <a:xfrm>
            <a:off x="6217920" y="1713401"/>
            <a:ext cx="5056517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889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4BCE2-95BA-4754-86DE-9784156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r>
              <a:rPr lang="en-US" dirty="0"/>
              <a:t>Rain garden</a:t>
            </a:r>
            <a:r>
              <a:rPr lang="pl-PL" dirty="0"/>
              <a:t>,</a:t>
            </a:r>
            <a:r>
              <a:rPr lang="en-US" dirty="0"/>
              <a:t> Gdynia</a:t>
            </a:r>
            <a:r>
              <a:rPr lang="pl-PL" dirty="0"/>
              <a:t> – Chylonia, Poland</a:t>
            </a:r>
            <a:r>
              <a:rPr lang="en-GB" dirty="0"/>
              <a:t> 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566C2-61AA-463D-B661-E58166B75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95E05E5-4742-4057-99D4-9B7252709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513D97CA-3F15-4A3C-9637-FFD6F9036F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ymbol zastępczy zawartości 15">
            <a:extLst>
              <a:ext uri="{FF2B5EF4-FFF2-40B4-BE49-F238E27FC236}">
                <a16:creationId xmlns:a16="http://schemas.microsoft.com/office/drawing/2014/main" id="{D735F594-4013-45AD-9689-4C0285C4F5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Symbol zastępczy zawartości 4" descr="Obraz zawierający niebo, zewnętrzne, podłoże, trawa&#10;&#10;Opis wygenerowany automatycznie">
            <a:extLst>
              <a:ext uri="{FF2B5EF4-FFF2-40B4-BE49-F238E27FC236}">
                <a16:creationId xmlns:a16="http://schemas.microsoft.com/office/drawing/2014/main" id="{D09D608F-6E27-411C-AA93-73906F7E4DA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659450"/>
            <a:ext cx="4993258" cy="4351338"/>
          </a:xfrm>
          <a:prstGeom prst="rect">
            <a:avLst/>
          </a:prstGeom>
        </p:spPr>
      </p:pic>
      <p:pic>
        <p:nvPicPr>
          <p:cNvPr id="18" name="Symbol zastępczy zawartości 4">
            <a:extLst>
              <a:ext uri="{FF2B5EF4-FFF2-40B4-BE49-F238E27FC236}">
                <a16:creationId xmlns:a16="http://schemas.microsoft.com/office/drawing/2014/main" id="{0A3761B8-B471-4F8C-8400-3218E86253B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2903" r="12324"/>
          <a:stretch/>
        </p:blipFill>
        <p:spPr bwMode="auto">
          <a:xfrm>
            <a:off x="6156962" y="1659450"/>
            <a:ext cx="5257799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623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4BCE2-95BA-4754-86DE-9784156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>
                <a:solidFill>
                  <a:schemeClr val="accent6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pl-PL" dirty="0">
                <a:solidFill>
                  <a:schemeClr val="accent6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pl-PL" dirty="0">
                <a:solidFill>
                  <a:schemeClr val="accent6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pl-PL" dirty="0">
                <a:solidFill>
                  <a:schemeClr val="accent6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FR" sz="4000" dirty="0"/>
              <a:t>Rain gardens</a:t>
            </a:r>
            <a:r>
              <a:rPr lang="pl-PL" sz="4000" dirty="0"/>
              <a:t>,</a:t>
            </a:r>
            <a:r>
              <a:rPr lang="fr-FR" sz="4000" dirty="0"/>
              <a:t> Rue Sœur Valérie</a:t>
            </a:r>
            <a:r>
              <a:rPr lang="pl-PL" sz="4000" dirty="0"/>
              <a:t>, </a:t>
            </a:r>
            <a:r>
              <a:rPr lang="fr-FR" sz="4000" dirty="0"/>
              <a:t>Asnièrs sur </a:t>
            </a:r>
            <a:r>
              <a:rPr lang="fr-FR" sz="4000" dirty="0" err="1"/>
              <a:t>Seine,France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566C2-61AA-463D-B661-E58166B75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95E05E5-4742-4057-99D4-9B7252709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75C09B2A-430F-4319-9E55-176A093447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F1E89297-A542-4BDD-AAA0-9CD64EF3CC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Symbol zastępczy zawartości 8" descr="Obraz zawierający zewnętrzne, droga, trawa, bok&#10;&#10;Opis wygenerowany automatycznie">
            <a:extLst>
              <a:ext uri="{FF2B5EF4-FFF2-40B4-BE49-F238E27FC236}">
                <a16:creationId xmlns:a16="http://schemas.microsoft.com/office/drawing/2014/main" id="{C965E5D4-0B26-47EF-872E-1ED89DAA2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759671"/>
            <a:ext cx="5181600" cy="3886592"/>
          </a:xfrm>
          <a:prstGeom prst="rect">
            <a:avLst/>
          </a:prstGeom>
        </p:spPr>
      </p:pic>
      <p:pic>
        <p:nvPicPr>
          <p:cNvPr id="14" name="Symbol zastępczy zawartości 5">
            <a:extLst>
              <a:ext uri="{FF2B5EF4-FFF2-40B4-BE49-F238E27FC236}">
                <a16:creationId xmlns:a16="http://schemas.microsoft.com/office/drawing/2014/main" id="{028E2883-6003-4A08-86DD-E463E9905CA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6"/>
          <a:stretch/>
        </p:blipFill>
        <p:spPr bwMode="auto">
          <a:xfrm>
            <a:off x="6217920" y="1759671"/>
            <a:ext cx="5181600" cy="3886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442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0698DD99-B4EA-4F91-B81B-351152134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/>
          <a:stretch/>
        </p:blipFill>
        <p:spPr>
          <a:xfrm>
            <a:off x="194035" y="4121624"/>
            <a:ext cx="11557258" cy="166365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FA8DC9F8-1BA2-486E-BFED-E33F51DB1C4C}"/>
              </a:ext>
            </a:extLst>
          </p:cNvPr>
          <p:cNvSpPr/>
          <p:nvPr/>
        </p:nvSpPr>
        <p:spPr>
          <a:xfrm>
            <a:off x="634732" y="3509548"/>
            <a:ext cx="10922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This article/material has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been supported by the Polish National Agency for Academic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Exchange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under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Grant </a:t>
            </a: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PPI/APM/2019/1/00003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64729FD-A9E5-4C3B-9280-093C710FD741}"/>
              </a:ext>
            </a:extLst>
          </p:cNvPr>
          <p:cNvSpPr/>
          <p:nvPr/>
        </p:nvSpPr>
        <p:spPr>
          <a:xfrm>
            <a:off x="1772518" y="5700732"/>
            <a:ext cx="8646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project is financed by the Polish National Agency for Academic Exchange</a:t>
            </a:r>
            <a:endParaRPr lang="en-US" sz="2000" b="1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98E1DD0-D5B1-4504-953A-086AF1DF0F57}"/>
              </a:ext>
            </a:extLst>
          </p:cNvPr>
          <p:cNvSpPr/>
          <p:nvPr/>
        </p:nvSpPr>
        <p:spPr>
          <a:xfrm>
            <a:off x="634732" y="1256809"/>
            <a:ext cx="10922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7702914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Niestandardowy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ptx ecoset" id="{6337CFDE-DD11-4585-A64A-B37362237D68}" vid="{6479912A-A405-4CE6-A9CF-380D6910F93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0024b0eb-6e4d-4352-828c-25054c88c717" xsi:nil="true"/>
    <CultureName xmlns="0024b0eb-6e4d-4352-828c-25054c88c717" xsi:nil="true"/>
    <AppVersion xmlns="0024b0eb-6e4d-4352-828c-25054c88c717" xsi:nil="true"/>
    <DefaultSectionNames xmlns="0024b0eb-6e4d-4352-828c-25054c88c717" xsi:nil="true"/>
    <Owner xmlns="0024b0eb-6e4d-4352-828c-25054c88c717">
      <UserInfo>
        <DisplayName/>
        <AccountId xsi:nil="true"/>
        <AccountType/>
      </UserInfo>
    </Owner>
    <Students xmlns="0024b0eb-6e4d-4352-828c-25054c88c717">
      <UserInfo>
        <DisplayName/>
        <AccountId xsi:nil="true"/>
        <AccountType/>
      </UserInfo>
    </Students>
    <Student_Groups xmlns="0024b0eb-6e4d-4352-828c-25054c88c717">
      <UserInfo>
        <DisplayName/>
        <AccountId xsi:nil="true"/>
        <AccountType/>
      </UserInfo>
    </Student_Groups>
    <Math_Settings xmlns="0024b0eb-6e4d-4352-828c-25054c88c717" xsi:nil="true"/>
    <Invited_Teachers xmlns="0024b0eb-6e4d-4352-828c-25054c88c717" xsi:nil="true"/>
    <IsNotebookLocked xmlns="0024b0eb-6e4d-4352-828c-25054c88c717" xsi:nil="true"/>
    <Is_Collaboration_Space_Locked xmlns="0024b0eb-6e4d-4352-828c-25054c88c717" xsi:nil="true"/>
    <Templates xmlns="0024b0eb-6e4d-4352-828c-25054c88c717" xsi:nil="true"/>
    <Self_Registration_Enabled xmlns="0024b0eb-6e4d-4352-828c-25054c88c717" xsi:nil="true"/>
    <Has_Teacher_Only_SectionGroup xmlns="0024b0eb-6e4d-4352-828c-25054c88c717" xsi:nil="true"/>
    <FolderType xmlns="0024b0eb-6e4d-4352-828c-25054c88c717" xsi:nil="true"/>
    <Distribution_Groups xmlns="0024b0eb-6e4d-4352-828c-25054c88c717" xsi:nil="true"/>
    <Invited_Students xmlns="0024b0eb-6e4d-4352-828c-25054c88c717" xsi:nil="true"/>
    <TeamsChannelId xmlns="0024b0eb-6e4d-4352-828c-25054c88c717" xsi:nil="true"/>
    <Teachers xmlns="0024b0eb-6e4d-4352-828c-25054c88c717">
      <UserInfo>
        <DisplayName/>
        <AccountId xsi:nil="true"/>
        <AccountType/>
      </UserInfo>
    </Teachers>
    <LMS_Mappings xmlns="0024b0eb-6e4d-4352-828c-25054c88c7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2DC97368401B47AEAD4D7AEB09523B" ma:contentTypeVersion="31" ma:contentTypeDescription="Utwórz nowy dokument." ma:contentTypeScope="" ma:versionID="7b43b4a42e4796fcaae33f9874886334">
  <xsd:schema xmlns:xsd="http://www.w3.org/2001/XMLSchema" xmlns:xs="http://www.w3.org/2001/XMLSchema" xmlns:p="http://schemas.microsoft.com/office/2006/metadata/properties" xmlns:ns3="0024b0eb-6e4d-4352-828c-25054c88c717" xmlns:ns4="f2d9abd4-affa-4141-af64-436c8bdb12f0" targetNamespace="http://schemas.microsoft.com/office/2006/metadata/properties" ma:root="true" ma:fieldsID="cb4982aa3ec65aba3ab8154ac8e9c6b6" ns3:_="" ns4:_="">
    <xsd:import namespace="0024b0eb-6e4d-4352-828c-25054c88c717"/>
    <xsd:import namespace="f2d9abd4-affa-4141-af64-436c8bdb12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4b0eb-6e4d-4352-828c-25054c88c7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abd4-affa-4141-af64-436c8bdb12f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A9E2-05B5-4836-ACAD-565019D472F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0024b0eb-6e4d-4352-828c-25054c88c717"/>
    <ds:schemaRef ds:uri="http://schemas.openxmlformats.org/package/2006/metadata/core-properties"/>
    <ds:schemaRef ds:uri="http://www.w3.org/XML/1998/namespace"/>
    <ds:schemaRef ds:uri="f2d9abd4-affa-4141-af64-436c8bdb12f0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6762F1-EE15-45DD-A649-A14575FEB5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E9BE71-3294-4C29-A5ED-D6634F30D4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24b0eb-6e4d-4352-828c-25054c88c717"/>
    <ds:schemaRef ds:uri="f2d9abd4-affa-4141-af64-436c8bdb12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103</Words>
  <Application>Microsoft Office PowerPoint</Application>
  <PresentationFormat>Panoramiczny</PresentationFormat>
  <Paragraphs>41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Times</vt:lpstr>
      <vt:lpstr>Wingdings</vt:lpstr>
      <vt:lpstr>Retrospekcja</vt:lpstr>
      <vt:lpstr> Health-promoting places.  Rain gardens and sustainable water management.    dr inż. arch. Monika Trojanowska Faculty of Civil and Environmental Engineering and Architecture UTP University of Science and Technology in Bydgoszcz, Poland</vt:lpstr>
      <vt:lpstr> Therapeutic landscapes and health-promoting places</vt:lpstr>
      <vt:lpstr>     Qualities of health-promoting places</vt:lpstr>
      <vt:lpstr>     Presence of water in the sustainable urban drainage systems.</vt:lpstr>
      <vt:lpstr>     Presence of water in the sustainable urban drainage systems.</vt:lpstr>
      <vt:lpstr>  Rain garden, Gdynia Infobox, Poland</vt:lpstr>
      <vt:lpstr>  Rain garden, Gdynia – Chylonia, Poland </vt:lpstr>
      <vt:lpstr>     Rain gardens, Rue Sœur Valérie, Asnièrs sur Seine,France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Health-promoting places.  Rain gardens and sustainable water management.    dr inż. arch. Monika Trojanowska Faculty of Civil and Environmental Engineering and Architecture UTP University of Science and Technology in Bydgoszcz, Poland</dc:title>
  <dc:creator>Monika</dc:creator>
  <cp:lastModifiedBy>Monika</cp:lastModifiedBy>
  <cp:revision>6</cp:revision>
  <dcterms:created xsi:type="dcterms:W3CDTF">2020-06-03T10:57:17Z</dcterms:created>
  <dcterms:modified xsi:type="dcterms:W3CDTF">2020-06-04T15:14:05Z</dcterms:modified>
</cp:coreProperties>
</file>