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9" r:id="rId5"/>
    <p:sldId id="274" r:id="rId6"/>
    <p:sldId id="279" r:id="rId7"/>
    <p:sldId id="282" r:id="rId8"/>
    <p:sldId id="283" r:id="rId9"/>
    <p:sldId id="278" r:id="rId10"/>
    <p:sldId id="285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FE"/>
    <a:srgbClr val="059935"/>
    <a:srgbClr val="02C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0" autoAdjust="0"/>
    <p:restoredTop sz="95250" autoAdjust="0"/>
  </p:normalViewPr>
  <p:slideViewPr>
    <p:cSldViewPr snapToGrid="0">
      <p:cViewPr varScale="1">
        <p:scale>
          <a:sx n="78" d="100"/>
          <a:sy n="78" d="100"/>
        </p:scale>
        <p:origin x="120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3715583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b="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80343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158240" y="4696485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15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28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37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6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85900"/>
            <a:ext cx="10058400" cy="4552949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1"/>
            <a:ext cx="10058400" cy="381607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85441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158240" y="4807022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09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8439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495425"/>
            <a:ext cx="4937760" cy="462914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495426"/>
            <a:ext cx="4937760" cy="462914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75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758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9362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29909"/>
            <a:ext cx="4937760" cy="379941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9362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29908"/>
            <a:ext cx="4937760" cy="379941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49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63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500570-DB38-43B2-BD7A-AFE4AA58C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637" y="535235"/>
            <a:ext cx="10877550" cy="55181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3666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05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46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0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65927"/>
            <a:ext cx="10058400" cy="45729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271109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34D41E-CBA6-40A7-9FB0-FDE9A9B3E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514A-8F80-40B0-8AC3-79D67BD982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81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8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E056580-B0EF-44C4-A238-7D1DF034B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7" b="4536"/>
          <a:stretch/>
        </p:blipFill>
        <p:spPr>
          <a:xfrm>
            <a:off x="230467" y="4791456"/>
            <a:ext cx="11568678" cy="1527048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5448164D-7B3D-437A-80E8-25BF724DE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021" y="380849"/>
            <a:ext cx="8885957" cy="3958741"/>
          </a:xfrm>
        </p:spPr>
        <p:txBody>
          <a:bodyPr anchor="ctr">
            <a:normAutofit/>
          </a:bodyPr>
          <a:lstStyle/>
          <a:p>
            <a:r>
              <a:rPr lang="en-GB" sz="5400" b="1" dirty="0"/>
              <a:t>Health-promoting places. </a:t>
            </a:r>
            <a:br>
              <a:rPr lang="pl-PL" sz="5400" b="1" dirty="0"/>
            </a:br>
            <a:r>
              <a:rPr lang="en-GB" sz="5400" b="1" dirty="0"/>
              <a:t>Architectural variety. </a:t>
            </a:r>
            <a:br>
              <a:rPr lang="pl-PL" sz="5400" b="1" dirty="0"/>
            </a:br>
            <a:br>
              <a:rPr lang="en-US" sz="5400" b="1" dirty="0">
                <a:latin typeface="Times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/>
              <a:t>dr inż. arch. Monika Trojanowska</a:t>
            </a:r>
            <a:br>
              <a:rPr lang="pl-PL" sz="2800" dirty="0"/>
            </a:br>
            <a:r>
              <a:rPr lang="en-US" sz="2800" dirty="0"/>
              <a:t>Faculty of Civil and Enviro</a:t>
            </a:r>
            <a:r>
              <a:rPr lang="pl-PL" sz="2800" dirty="0"/>
              <a:t>n</a:t>
            </a:r>
            <a:r>
              <a:rPr lang="en-US" sz="2800" dirty="0"/>
              <a:t>mental Engineering and Architecture</a:t>
            </a:r>
            <a:br>
              <a:rPr lang="pl-PL" sz="2800" dirty="0"/>
            </a:br>
            <a:r>
              <a:rPr lang="en-US" sz="2800" dirty="0"/>
              <a:t>UTP University of Science and Technology</a:t>
            </a:r>
            <a:r>
              <a:rPr lang="pl-PL" sz="2800" dirty="0"/>
              <a:t> in Bydgoszcz, Poland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46971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1D84D-5E06-4E54-9DD3-A69B4AB4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en-GB" sz="4400" dirty="0"/>
              <a:t>Landscapes that stimulate the process of healing.</a:t>
            </a:r>
            <a:endParaRPr lang="pl-PL" dirty="0"/>
          </a:p>
        </p:txBody>
      </p:sp>
      <p:pic>
        <p:nvPicPr>
          <p:cNvPr id="4" name="Symbol zastępczy zawartości 11">
            <a:extLst>
              <a:ext uri="{FF2B5EF4-FFF2-40B4-BE49-F238E27FC236}">
                <a16:creationId xmlns:a16="http://schemas.microsoft.com/office/drawing/2014/main" id="{7DFD49FE-822F-4B94-849A-447523C3F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6" y="1755387"/>
            <a:ext cx="5061839" cy="379968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1F5E905-7E88-42F6-8798-81A6E08B0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335" y="1755387"/>
            <a:ext cx="6785149" cy="379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8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1D84D-5E06-4E54-9DD3-A69B4AB4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sz="4400" dirty="0"/>
            </a:br>
            <a:r>
              <a:rPr lang="pl-PL" sz="4000" dirty="0"/>
              <a:t>F</a:t>
            </a:r>
            <a:r>
              <a:rPr lang="en-GB" sz="4000" dirty="0" err="1"/>
              <a:t>eatures</a:t>
            </a:r>
            <a:r>
              <a:rPr lang="en-GB" sz="4000" dirty="0"/>
              <a:t> of urban environment that promote healing and well-being and relate to complexity and order.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633226-E49D-40A5-B0E9-84448476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Contact with nature 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P</a:t>
            </a:r>
            <a:r>
              <a:rPr lang="en-US" dirty="0" err="1"/>
              <a:t>hysical</a:t>
            </a:r>
            <a:r>
              <a:rPr lang="en-US" dirty="0"/>
              <a:t> beauty of the environment 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O</a:t>
            </a:r>
            <a:r>
              <a:rPr lang="en-US" dirty="0" err="1"/>
              <a:t>ptimal</a:t>
            </a:r>
            <a:r>
              <a:rPr lang="en-US" dirty="0"/>
              <a:t> level of complexity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Legibility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464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14BCE2-95BA-4754-86DE-97841566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en-GB" dirty="0"/>
              <a:t>Traditional cityscape demonstrate</a:t>
            </a:r>
            <a:r>
              <a:rPr lang="pl-PL" dirty="0"/>
              <a:t>s</a:t>
            </a:r>
            <a:r>
              <a:rPr lang="en-GB" dirty="0"/>
              <a:t> architectural variety of urban environment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8566C2-61AA-463D-B661-E58166B75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cs typeface="Times" panose="02020603050405020304" pitchFamily="18" charset="0"/>
              </a:rPr>
              <a:t>Gdańsk, </a:t>
            </a:r>
            <a:r>
              <a:rPr lang="pl-PL" dirty="0" err="1">
                <a:cs typeface="Times" panose="02020603050405020304" pitchFamily="18" charset="0"/>
              </a:rPr>
              <a:t>poland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95E05E5-4742-4057-99D4-9B7252709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>
                <a:cs typeface="Times" panose="02020603050405020304" pitchFamily="18" charset="0"/>
              </a:rPr>
              <a:t>Kalisz, </a:t>
            </a:r>
            <a:r>
              <a:rPr lang="pl-PL" dirty="0" err="1">
                <a:cs typeface="Times" panose="02020603050405020304" pitchFamily="18" charset="0"/>
              </a:rPr>
              <a:t>poland</a:t>
            </a:r>
            <a:endParaRPr lang="pl-PL" dirty="0"/>
          </a:p>
        </p:txBody>
      </p:sp>
      <p:pic>
        <p:nvPicPr>
          <p:cNvPr id="11" name="Symbol zastępczy zawartości 5">
            <a:extLst>
              <a:ext uri="{FF2B5EF4-FFF2-40B4-BE49-F238E27FC236}">
                <a16:creationId xmlns:a16="http://schemas.microsoft.com/office/drawing/2014/main" id="{E9BB1BE9-F0C8-42CA-86DB-E8595EF1BB4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229908"/>
            <a:ext cx="4937760" cy="379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ymbol zastępczy zawartości 6">
            <a:extLst>
              <a:ext uri="{FF2B5EF4-FFF2-40B4-BE49-F238E27FC236}">
                <a16:creationId xmlns:a16="http://schemas.microsoft.com/office/drawing/2014/main" id="{8B93D7D2-7044-43A5-A58F-A395EF0078FF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2229908"/>
            <a:ext cx="4876800" cy="37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89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14BCE2-95BA-4754-86DE-97841566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en-GB" dirty="0"/>
              <a:t>New architecture and old monuments 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8566C2-61AA-463D-B661-E58166B75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>
                <a:cs typeface="Times" panose="02020603050405020304" pitchFamily="18" charset="0"/>
              </a:rPr>
              <a:t>bydgoszcz</a:t>
            </a:r>
            <a:r>
              <a:rPr lang="pl-PL" dirty="0">
                <a:cs typeface="Times" panose="02020603050405020304" pitchFamily="18" charset="0"/>
              </a:rPr>
              <a:t>, </a:t>
            </a:r>
            <a:r>
              <a:rPr lang="pl-PL" dirty="0" err="1">
                <a:cs typeface="Times" panose="02020603050405020304" pitchFamily="18" charset="0"/>
              </a:rPr>
              <a:t>poland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95E05E5-4742-4057-99D4-9B7252709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err="1">
                <a:cs typeface="Times" panose="02020603050405020304" pitchFamily="18" charset="0"/>
              </a:rPr>
              <a:t>bydgoszcz</a:t>
            </a:r>
            <a:r>
              <a:rPr lang="pl-PL" dirty="0">
                <a:cs typeface="Times" panose="02020603050405020304" pitchFamily="18" charset="0"/>
              </a:rPr>
              <a:t>, </a:t>
            </a:r>
            <a:r>
              <a:rPr lang="pl-PL" dirty="0" err="1">
                <a:cs typeface="Times" panose="02020603050405020304" pitchFamily="18" charset="0"/>
              </a:rPr>
              <a:t>poland</a:t>
            </a:r>
            <a:endParaRPr lang="pl-PL" dirty="0"/>
          </a:p>
        </p:txBody>
      </p:sp>
      <p:pic>
        <p:nvPicPr>
          <p:cNvPr id="13" name="Symbol zastępczy zawartości 6">
            <a:extLst>
              <a:ext uri="{FF2B5EF4-FFF2-40B4-BE49-F238E27FC236}">
                <a16:creationId xmlns:a16="http://schemas.microsoft.com/office/drawing/2014/main" id="{90F2197D-072D-4B38-ADB1-381C1EC4D7D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2229908"/>
            <a:ext cx="4876801" cy="379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ymbol zastępczy zawartości 7">
            <a:extLst>
              <a:ext uri="{FF2B5EF4-FFF2-40B4-BE49-F238E27FC236}">
                <a16:creationId xmlns:a16="http://schemas.microsoft.com/office/drawing/2014/main" id="{46AEA7CA-22FB-4352-B16C-1502FD445CAB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2229908"/>
            <a:ext cx="4937760" cy="37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23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14BCE2-95BA-4754-86DE-97841566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New eco-</a:t>
            </a:r>
            <a:r>
              <a:rPr lang="pl-PL" dirty="0" err="1"/>
              <a:t>neighbourhoods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8566C2-61AA-463D-B661-E58166B75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Times" panose="02020603050405020304" pitchFamily="18" charset="0"/>
              </a:rPr>
              <a:t>ZAC Frequel-Fontarabe</a:t>
            </a:r>
            <a:r>
              <a:rPr lang="pl-PL" dirty="0">
                <a:cs typeface="Times" panose="02020603050405020304" pitchFamily="18" charset="0"/>
              </a:rPr>
              <a:t>,</a:t>
            </a:r>
            <a:r>
              <a:rPr lang="en-GB" dirty="0">
                <a:cs typeface="Times" panose="02020603050405020304" pitchFamily="18" charset="0"/>
              </a:rPr>
              <a:t> Paris</a:t>
            </a:r>
            <a:r>
              <a:rPr lang="pl-PL" dirty="0">
                <a:cs typeface="Times" panose="02020603050405020304" pitchFamily="18" charset="0"/>
              </a:rPr>
              <a:t>, france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95E05E5-4742-4057-99D4-9B7252709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cs typeface="Times" panose="02020603050405020304" pitchFamily="18" charset="0"/>
              </a:rPr>
              <a:t>ZAC </a:t>
            </a:r>
            <a:r>
              <a:rPr lang="fr-FR" dirty="0">
                <a:cs typeface="Times" panose="02020603050405020304" pitchFamily="18" charset="0"/>
              </a:rPr>
              <a:t>trapèze</a:t>
            </a:r>
            <a:r>
              <a:rPr lang="pl-PL" dirty="0">
                <a:cs typeface="Times" panose="02020603050405020304" pitchFamily="18" charset="0"/>
              </a:rPr>
              <a:t>, </a:t>
            </a:r>
            <a:r>
              <a:rPr lang="en-GB" dirty="0">
                <a:cs typeface="Times" panose="02020603050405020304" pitchFamily="18" charset="0"/>
              </a:rPr>
              <a:t>Boulogne-Billancourt</a:t>
            </a:r>
            <a:r>
              <a:rPr lang="pl-PL" dirty="0">
                <a:cs typeface="Times" panose="02020603050405020304" pitchFamily="18" charset="0"/>
              </a:rPr>
              <a:t>,</a:t>
            </a:r>
            <a:r>
              <a:rPr lang="en-GB" dirty="0">
                <a:cs typeface="Times" panose="02020603050405020304" pitchFamily="18" charset="0"/>
              </a:rPr>
              <a:t> </a:t>
            </a:r>
            <a:r>
              <a:rPr lang="pl-PL" dirty="0">
                <a:cs typeface="Times" panose="02020603050405020304" pitchFamily="18" charset="0"/>
              </a:rPr>
              <a:t>France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1411768-3ABD-4F74-8AD8-A6D50A1B73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276974"/>
            <a:ext cx="4938712" cy="37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5CCF5EC-1DF7-4759-8D92-0065C38F21E6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277569"/>
            <a:ext cx="4937125" cy="3704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42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1D84D-5E06-4E54-9DD3-A69B4AB4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Architectural </a:t>
            </a:r>
            <a:r>
              <a:rPr lang="pl-PL" dirty="0" err="1"/>
              <a:t>variety</a:t>
            </a:r>
            <a:endParaRPr lang="pl-PL" dirty="0"/>
          </a:p>
        </p:txBody>
      </p: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7F8B9877-62E9-4112-87F8-DC3BACFE9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85900"/>
            <a:ext cx="10058400" cy="4552949"/>
          </a:xfrm>
        </p:spPr>
        <p:txBody>
          <a:bodyPr/>
          <a:lstStyle/>
          <a:p>
            <a:r>
              <a:rPr lang="en-GB" dirty="0" err="1">
                <a:cs typeface="Times" panose="02020603050405020304" pitchFamily="18" charset="0"/>
              </a:rPr>
              <a:t>Garnizon</a:t>
            </a:r>
            <a:r>
              <a:rPr lang="en-GB" dirty="0">
                <a:cs typeface="Times" panose="02020603050405020304" pitchFamily="18" charset="0"/>
              </a:rPr>
              <a:t>, Gdańsk, Poland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9ED738D-BCF1-4EAC-80D6-22ECB041C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48" y="1864094"/>
            <a:ext cx="6480000" cy="4420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29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0698DD99-B4EA-4F91-B81B-351152134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7"/>
          <a:stretch/>
        </p:blipFill>
        <p:spPr>
          <a:xfrm>
            <a:off x="194035" y="4121624"/>
            <a:ext cx="11557258" cy="16636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FA8DC9F8-1BA2-486E-BFED-E33F51DB1C4C}"/>
              </a:ext>
            </a:extLst>
          </p:cNvPr>
          <p:cNvSpPr/>
          <p:nvPr/>
        </p:nvSpPr>
        <p:spPr>
          <a:xfrm>
            <a:off x="634732" y="3509548"/>
            <a:ext cx="10922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This article/material has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been supported by the Polish National Agency for Academic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Exchange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under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Grant </a:t>
            </a:r>
            <a:b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PPI/APM/2019/1/00003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64729FD-A9E5-4C3B-9280-093C710FD741}"/>
              </a:ext>
            </a:extLst>
          </p:cNvPr>
          <p:cNvSpPr/>
          <p:nvPr/>
        </p:nvSpPr>
        <p:spPr>
          <a:xfrm>
            <a:off x="1772518" y="5700732"/>
            <a:ext cx="8646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project is financed by the Polish National Agency for Academic Exchange</a:t>
            </a:r>
            <a:endParaRPr lang="en-US" sz="2000" b="1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98E1DD0-D5B1-4504-953A-086AF1DF0F57}"/>
              </a:ext>
            </a:extLst>
          </p:cNvPr>
          <p:cNvSpPr/>
          <p:nvPr/>
        </p:nvSpPr>
        <p:spPr>
          <a:xfrm>
            <a:off x="634732" y="1256809"/>
            <a:ext cx="10922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7702914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Niestandardowy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pptx ecoset" id="{6337CFDE-DD11-4585-A64A-B37362237D68}" vid="{6479912A-A405-4CE6-A9CF-380D6910F93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2DC97368401B47AEAD4D7AEB09523B" ma:contentTypeVersion="31" ma:contentTypeDescription="Utwórz nowy dokument." ma:contentTypeScope="" ma:versionID="7b43b4a42e4796fcaae33f9874886334">
  <xsd:schema xmlns:xsd="http://www.w3.org/2001/XMLSchema" xmlns:xs="http://www.w3.org/2001/XMLSchema" xmlns:p="http://schemas.microsoft.com/office/2006/metadata/properties" xmlns:ns3="0024b0eb-6e4d-4352-828c-25054c88c717" xmlns:ns4="f2d9abd4-affa-4141-af64-436c8bdb12f0" targetNamespace="http://schemas.microsoft.com/office/2006/metadata/properties" ma:root="true" ma:fieldsID="cb4982aa3ec65aba3ab8154ac8e9c6b6" ns3:_="" ns4:_="">
    <xsd:import namespace="0024b0eb-6e4d-4352-828c-25054c88c717"/>
    <xsd:import namespace="f2d9abd4-affa-4141-af64-436c8bdb12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4b0eb-6e4d-4352-828c-25054c88c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abd4-affa-4141-af64-436c8bdb12f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0024b0eb-6e4d-4352-828c-25054c88c717" xsi:nil="true"/>
    <CultureName xmlns="0024b0eb-6e4d-4352-828c-25054c88c717" xsi:nil="true"/>
    <AppVersion xmlns="0024b0eb-6e4d-4352-828c-25054c88c717" xsi:nil="true"/>
    <DefaultSectionNames xmlns="0024b0eb-6e4d-4352-828c-25054c88c717" xsi:nil="true"/>
    <Owner xmlns="0024b0eb-6e4d-4352-828c-25054c88c717">
      <UserInfo>
        <DisplayName/>
        <AccountId xsi:nil="true"/>
        <AccountType/>
      </UserInfo>
    </Owner>
    <Students xmlns="0024b0eb-6e4d-4352-828c-25054c88c717">
      <UserInfo>
        <DisplayName/>
        <AccountId xsi:nil="true"/>
        <AccountType/>
      </UserInfo>
    </Students>
    <Student_Groups xmlns="0024b0eb-6e4d-4352-828c-25054c88c717">
      <UserInfo>
        <DisplayName/>
        <AccountId xsi:nil="true"/>
        <AccountType/>
      </UserInfo>
    </Student_Groups>
    <Math_Settings xmlns="0024b0eb-6e4d-4352-828c-25054c88c717" xsi:nil="true"/>
    <Invited_Teachers xmlns="0024b0eb-6e4d-4352-828c-25054c88c717" xsi:nil="true"/>
    <IsNotebookLocked xmlns="0024b0eb-6e4d-4352-828c-25054c88c717" xsi:nil="true"/>
    <Is_Collaboration_Space_Locked xmlns="0024b0eb-6e4d-4352-828c-25054c88c717" xsi:nil="true"/>
    <Templates xmlns="0024b0eb-6e4d-4352-828c-25054c88c717" xsi:nil="true"/>
    <Self_Registration_Enabled xmlns="0024b0eb-6e4d-4352-828c-25054c88c717" xsi:nil="true"/>
    <Has_Teacher_Only_SectionGroup xmlns="0024b0eb-6e4d-4352-828c-25054c88c717" xsi:nil="true"/>
    <FolderType xmlns="0024b0eb-6e4d-4352-828c-25054c88c717" xsi:nil="true"/>
    <Distribution_Groups xmlns="0024b0eb-6e4d-4352-828c-25054c88c717" xsi:nil="true"/>
    <Invited_Students xmlns="0024b0eb-6e4d-4352-828c-25054c88c717" xsi:nil="true"/>
    <TeamsChannelId xmlns="0024b0eb-6e4d-4352-828c-25054c88c717" xsi:nil="true"/>
    <Teachers xmlns="0024b0eb-6e4d-4352-828c-25054c88c717">
      <UserInfo>
        <DisplayName/>
        <AccountId xsi:nil="true"/>
        <AccountType/>
      </UserInfo>
    </Teachers>
    <LMS_Mappings xmlns="0024b0eb-6e4d-4352-828c-25054c88c717" xsi:nil="true"/>
  </documentManagement>
</p:properties>
</file>

<file path=customXml/itemProps1.xml><?xml version="1.0" encoding="utf-8"?>
<ds:datastoreItem xmlns:ds="http://schemas.openxmlformats.org/officeDocument/2006/customXml" ds:itemID="{95E9BE71-3294-4C29-A5ED-D6634F30D4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24b0eb-6e4d-4352-828c-25054c88c717"/>
    <ds:schemaRef ds:uri="f2d9abd4-affa-4141-af64-436c8bdb12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6762F1-EE15-45DD-A649-A14575FEB5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BCA9E2-05B5-4836-ACAD-565019D472F9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0024b0eb-6e4d-4352-828c-25054c88c717"/>
    <ds:schemaRef ds:uri="http://schemas.microsoft.com/office/2006/documentManagement/types"/>
    <ds:schemaRef ds:uri="http://schemas.microsoft.com/office/infopath/2007/PartnerControls"/>
    <ds:schemaRef ds:uri="f2d9abd4-affa-4141-af64-436c8bdb12f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70</Words>
  <Application>Microsoft Office PowerPoint</Application>
  <PresentationFormat>Panoramiczny</PresentationFormat>
  <Paragraphs>25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Times</vt:lpstr>
      <vt:lpstr>Wingdings</vt:lpstr>
      <vt:lpstr>Retrospekcja</vt:lpstr>
      <vt:lpstr>Health-promoting places.  Architectural variety.   dr inż. arch. Monika Trojanowska Faculty of Civil and Environmental Engineering and Architecture UTP University of Science and Technology in Bydgoszcz, Poland</vt:lpstr>
      <vt:lpstr> Landscapes that stimulate the process of healing.</vt:lpstr>
      <vt:lpstr>  Features of urban environment that promote healing and well-being and relate to complexity and order.</vt:lpstr>
      <vt:lpstr> Traditional cityscape demonstrates architectural variety of urban environment</vt:lpstr>
      <vt:lpstr> New architecture and old monuments </vt:lpstr>
      <vt:lpstr> New eco-neighbourhoods</vt:lpstr>
      <vt:lpstr> Architectural variety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EcoSET  Ecology, Science, Education and Technology. Umiędzynarodowienie Uniwersytetu Technologiczno-Przyrodniczego w obszarze nauki i edukacji</dc:title>
  <dc:creator>kolenda@o365.utp.edu.pl</dc:creator>
  <cp:lastModifiedBy>Monika</cp:lastModifiedBy>
  <cp:revision>32</cp:revision>
  <dcterms:created xsi:type="dcterms:W3CDTF">2019-10-04T19:14:21Z</dcterms:created>
  <dcterms:modified xsi:type="dcterms:W3CDTF">2020-06-03T12:57:46Z</dcterms:modified>
</cp:coreProperties>
</file>